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al Rounded MT Bold" panose="020F070403050403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ulu Font TH" panose="02020500000000000000" charset="-34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標楷體" panose="03000509000000000000" pitchFamily="65" charset="-12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hyperlink" Target="https://www.facebook.com/share/1QBhtfugdf/?mibextid=wwXIfr" TargetMode="External"/><Relationship Id="rId26" Type="http://schemas.openxmlformats.org/officeDocument/2006/relationships/image" Target="../media/image20.jpeg"/><Relationship Id="rId3" Type="http://schemas.microsoft.com/office/2007/relationships/hdphoto" Target="../media/hdphoto1.wdp"/><Relationship Id="rId21" Type="http://schemas.openxmlformats.org/officeDocument/2006/relationships/hyperlink" Target="https://pixabay.com/ko/%EB%A7%88%EC%9A%B0%EC%8A%A4-%EC%BB%A4%EC%84%9C-%ED%81%B4%EB%A6%AD-%EC%95%84%EC%9D%B4%EC%BD%98-%EB%B3%B4-3184905/" TargetMode="External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hyperlink" Target="https://ches.kl.edu.tw/video" TargetMode="External"/><Relationship Id="rId25" Type="http://schemas.openxmlformats.org/officeDocument/2006/relationships/image" Target="../media/image19.jpeg"/><Relationship Id="rId2" Type="http://schemas.openxmlformats.org/officeDocument/2006/relationships/image" Target="../media/image1.png"/><Relationship Id="rId16" Type="http://schemas.openxmlformats.org/officeDocument/2006/relationships/hyperlink" Target="https://ches.kl.edu.tw/photo" TargetMode="Externa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18.jpe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23" Type="http://schemas.openxmlformats.org/officeDocument/2006/relationships/image" Target="../media/image17.jpeg"/><Relationship Id="rId10" Type="http://schemas.openxmlformats.org/officeDocument/2006/relationships/image" Target="../media/image8.png"/><Relationship Id="rId19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63"/>
          <a:stretch/>
        </p:blipFill>
        <p:spPr>
          <a:xfrm>
            <a:off x="13747929" y="1530227"/>
            <a:ext cx="4371977" cy="255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eeform 5"/>
          <p:cNvSpPr/>
          <p:nvPr/>
        </p:nvSpPr>
        <p:spPr>
          <a:xfrm rot="264327">
            <a:off x="1708" y="10239638"/>
            <a:ext cx="38429" cy="45954"/>
          </a:xfrm>
          <a:custGeom>
            <a:avLst/>
            <a:gdLst/>
            <a:ahLst/>
            <a:cxnLst/>
            <a:rect l="l" t="t" r="r" b="b"/>
            <a:pathLst>
              <a:path w="38429" h="45954">
                <a:moveTo>
                  <a:pt x="0" y="0"/>
                </a:moveTo>
                <a:lnTo>
                  <a:pt x="38429" y="0"/>
                </a:lnTo>
                <a:lnTo>
                  <a:pt x="38429" y="45954"/>
                </a:lnTo>
                <a:lnTo>
                  <a:pt x="0" y="459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716068" y="930358"/>
            <a:ext cx="6084088" cy="2410820"/>
          </a:xfrm>
          <a:custGeom>
            <a:avLst/>
            <a:gdLst/>
            <a:ahLst/>
            <a:cxnLst/>
            <a:rect l="l" t="t" r="r" b="b"/>
            <a:pathLst>
              <a:path w="6084088" h="2410820">
                <a:moveTo>
                  <a:pt x="0" y="0"/>
                </a:moveTo>
                <a:lnTo>
                  <a:pt x="6084088" y="0"/>
                </a:lnTo>
                <a:lnTo>
                  <a:pt x="6084088" y="2410820"/>
                </a:lnTo>
                <a:lnTo>
                  <a:pt x="0" y="2410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217256" y="531999"/>
            <a:ext cx="4709896" cy="1866296"/>
          </a:xfrm>
          <a:custGeom>
            <a:avLst/>
            <a:gdLst/>
            <a:ahLst/>
            <a:cxnLst/>
            <a:rect l="l" t="t" r="r" b="b"/>
            <a:pathLst>
              <a:path w="4709896" h="1866296">
                <a:moveTo>
                  <a:pt x="4709896" y="0"/>
                </a:moveTo>
                <a:lnTo>
                  <a:pt x="0" y="0"/>
                </a:lnTo>
                <a:lnTo>
                  <a:pt x="0" y="1866297"/>
                </a:lnTo>
                <a:lnTo>
                  <a:pt x="4709896" y="1866297"/>
                </a:lnTo>
                <a:lnTo>
                  <a:pt x="47098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781003" y="1755038"/>
            <a:ext cx="11052795" cy="6396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445"/>
              </a:lnSpc>
            </a:pPr>
            <a:r>
              <a:rPr lang="zh-TW" altLang="en-US" sz="6600" dirty="0">
                <a:latin typeface="Lulu Font TH"/>
                <a:ea typeface="全真疊黑體" panose="02010609000101010101" pitchFamily="49" charset="-120"/>
                <a:cs typeface="Lulu Font TH"/>
                <a:sym typeface="Lulu Font TH"/>
              </a:rPr>
              <a:t>小一新生報到日期</a:t>
            </a:r>
            <a:endParaRPr lang="en-US" altLang="zh-TW" sz="6600" dirty="0">
              <a:latin typeface="Lulu Font TH"/>
              <a:ea typeface="全真疊黑體" panose="02010609000101010101" pitchFamily="49" charset="-120"/>
              <a:cs typeface="Lulu Font TH"/>
              <a:sym typeface="Lulu Font TH"/>
            </a:endParaRPr>
          </a:p>
          <a:p>
            <a:pPr marL="0" lvl="0" indent="0" algn="ctr">
              <a:lnSpc>
                <a:spcPts val="10445"/>
              </a:lnSpc>
            </a:pPr>
            <a:r>
              <a:rPr lang="en-US" altLang="zh-TW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4/24(</a:t>
            </a:r>
            <a:r>
              <a:rPr lang="zh-TW" altLang="en-US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四</a:t>
            </a:r>
            <a:r>
              <a:rPr lang="en-US" altLang="zh-TW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)~4/28(</a:t>
            </a:r>
            <a:r>
              <a:rPr lang="zh-TW" altLang="en-US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一</a:t>
            </a:r>
            <a:r>
              <a:rPr lang="en-US" altLang="zh-TW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)</a:t>
            </a:r>
            <a:r>
              <a:rPr lang="zh-TW" altLang="en-US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線上</a:t>
            </a:r>
            <a:endParaRPr lang="en-US" altLang="zh-TW" sz="6600" dirty="0">
              <a:latin typeface="Arial Rounded MT Bold" panose="020F0704030504030204" pitchFamily="34" charset="0"/>
              <a:ea typeface="全真疊黑體" panose="02010609000101010101" pitchFamily="49" charset="-120"/>
              <a:cs typeface="Lulu Font TH"/>
              <a:sym typeface="Lulu Font TH"/>
            </a:endParaRPr>
          </a:p>
          <a:p>
            <a:pPr algn="ctr">
              <a:lnSpc>
                <a:spcPts val="10445"/>
              </a:lnSpc>
            </a:pPr>
            <a:r>
              <a:rPr lang="en-US" altLang="zh-TW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4/25(</a:t>
            </a:r>
            <a:r>
              <a:rPr lang="zh-TW" altLang="en-US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五</a:t>
            </a:r>
            <a:r>
              <a:rPr lang="en-US" altLang="zh-TW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)~4/26(</a:t>
            </a:r>
            <a:r>
              <a:rPr lang="zh-TW" altLang="en-US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六</a:t>
            </a:r>
            <a:r>
              <a:rPr lang="en-US" altLang="zh-TW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)</a:t>
            </a:r>
            <a:r>
              <a:rPr lang="zh-TW" altLang="en-US" sz="6600" dirty="0">
                <a:latin typeface="Arial Rounded MT Bold" panose="020F0704030504030204" pitchFamily="34" charset="0"/>
                <a:ea typeface="全真疊黑體" panose="02010609000101010101" pitchFamily="49" charset="-120"/>
                <a:cs typeface="Lulu Font TH"/>
                <a:sym typeface="Lulu Font TH"/>
              </a:rPr>
              <a:t>實體</a:t>
            </a:r>
            <a:endParaRPr lang="en-US" altLang="zh-TW" sz="6600" dirty="0">
              <a:latin typeface="Arial Rounded MT Bold" panose="020F0704030504030204" pitchFamily="34" charset="0"/>
              <a:ea typeface="全真疊黑體" panose="02010609000101010101" pitchFamily="49" charset="-120"/>
              <a:cs typeface="Lulu Font TH"/>
              <a:sym typeface="Lulu Font TH"/>
            </a:endParaRPr>
          </a:p>
          <a:p>
            <a:pPr algn="ctr">
              <a:lnSpc>
                <a:spcPts val="10445"/>
              </a:lnSpc>
            </a:pPr>
            <a:r>
              <a:rPr lang="zh-TW" altLang="en-US" sz="6600" dirty="0">
                <a:latin typeface="Lulu Font TH"/>
                <a:ea typeface="全真疊黑體" panose="02010609000101010101" pitchFamily="49" charset="-120"/>
                <a:cs typeface="Lulu Font TH"/>
                <a:sym typeface="Lulu Font TH"/>
              </a:rPr>
              <a:t>洽教務組長</a:t>
            </a:r>
            <a:endParaRPr lang="en-US" altLang="zh-TW" sz="6600" dirty="0">
              <a:latin typeface="Lulu Font TH"/>
              <a:ea typeface="全真疊黑體" panose="02010609000101010101" pitchFamily="49" charset="-120"/>
              <a:cs typeface="Lulu Font TH"/>
              <a:sym typeface="Lulu Font TH"/>
            </a:endParaRPr>
          </a:p>
          <a:p>
            <a:pPr>
              <a:lnSpc>
                <a:spcPts val="10445"/>
              </a:lnSpc>
            </a:pPr>
            <a:r>
              <a:rPr lang="zh-TW" altLang="en-US" sz="2000" b="0" i="0" u="none" strike="noStrike" baseline="0" dirty="0">
                <a:latin typeface="標楷體" panose="03000509000000000000" pitchFamily="65" charset="-120"/>
                <a:ea typeface="全真疊黑體" panose="02010609000101010101" pitchFamily="49" charset="-120"/>
              </a:rPr>
              <a:t>	</a:t>
            </a:r>
          </a:p>
        </p:txBody>
      </p:sp>
      <p:sp>
        <p:nvSpPr>
          <p:cNvPr id="12" name="Freeform 12"/>
          <p:cNvSpPr/>
          <p:nvPr/>
        </p:nvSpPr>
        <p:spPr>
          <a:xfrm rot="-1218449">
            <a:off x="3001574" y="4540509"/>
            <a:ext cx="478581" cy="572294"/>
          </a:xfrm>
          <a:custGeom>
            <a:avLst/>
            <a:gdLst/>
            <a:ahLst/>
            <a:cxnLst/>
            <a:rect l="l" t="t" r="r" b="b"/>
            <a:pathLst>
              <a:path w="478581" h="572294">
                <a:moveTo>
                  <a:pt x="0" y="0"/>
                </a:moveTo>
                <a:lnTo>
                  <a:pt x="478581" y="0"/>
                </a:lnTo>
                <a:lnTo>
                  <a:pt x="478581" y="572294"/>
                </a:lnTo>
                <a:lnTo>
                  <a:pt x="0" y="5722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7018">
            <a:off x="15133388" y="4255950"/>
            <a:ext cx="410357" cy="490711"/>
          </a:xfrm>
          <a:custGeom>
            <a:avLst/>
            <a:gdLst/>
            <a:ahLst/>
            <a:cxnLst/>
            <a:rect l="l" t="t" r="r" b="b"/>
            <a:pathLst>
              <a:path w="410357" h="490711">
                <a:moveTo>
                  <a:pt x="0" y="0"/>
                </a:moveTo>
                <a:lnTo>
                  <a:pt x="410357" y="0"/>
                </a:lnTo>
                <a:lnTo>
                  <a:pt x="410357" y="490711"/>
                </a:lnTo>
                <a:lnTo>
                  <a:pt x="0" y="4907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64327">
            <a:off x="18272083" y="558"/>
            <a:ext cx="15240" cy="18224"/>
          </a:xfrm>
          <a:custGeom>
            <a:avLst/>
            <a:gdLst/>
            <a:ahLst/>
            <a:cxnLst/>
            <a:rect l="l" t="t" r="r" b="b"/>
            <a:pathLst>
              <a:path w="15240" h="18224">
                <a:moveTo>
                  <a:pt x="0" y="0"/>
                </a:moveTo>
                <a:lnTo>
                  <a:pt x="15240" y="0"/>
                </a:lnTo>
                <a:lnTo>
                  <a:pt x="15240" y="18225"/>
                </a:lnTo>
                <a:lnTo>
                  <a:pt x="0" y="182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693707" y="930358"/>
            <a:ext cx="2407595" cy="1673278"/>
          </a:xfrm>
          <a:custGeom>
            <a:avLst/>
            <a:gdLst/>
            <a:ahLst/>
            <a:cxnLst/>
            <a:rect l="l" t="t" r="r" b="b"/>
            <a:pathLst>
              <a:path w="2407595" h="1673278">
                <a:moveTo>
                  <a:pt x="2407594" y="0"/>
                </a:moveTo>
                <a:lnTo>
                  <a:pt x="0" y="0"/>
                </a:lnTo>
                <a:lnTo>
                  <a:pt x="0" y="1673278"/>
                </a:lnTo>
                <a:lnTo>
                  <a:pt x="2407594" y="1673278"/>
                </a:lnTo>
                <a:lnTo>
                  <a:pt x="2407594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917123" y="53057"/>
            <a:ext cx="12874871" cy="195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2"/>
              </a:lnSpc>
            </a:pPr>
            <a:r>
              <a:rPr lang="en-US" sz="5580" b="1" dirty="0" err="1">
                <a:solidFill>
                  <a:srgbClr val="202F5A"/>
                </a:solidFill>
                <a:latin typeface="Open Sans"/>
                <a:ea typeface="Open Sans"/>
                <a:cs typeface="Open Sans"/>
                <a:sym typeface="Open Sans"/>
              </a:rPr>
              <a:t>基隆市中華國小雙語領航學校</a:t>
            </a:r>
            <a:endParaRPr lang="en-US" sz="5580" b="1" dirty="0">
              <a:solidFill>
                <a:srgbClr val="202F5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7812"/>
              </a:lnSpc>
              <a:spcBef>
                <a:spcPct val="0"/>
              </a:spcBef>
            </a:pPr>
            <a:r>
              <a:rPr lang="en-US" sz="5580" b="1" dirty="0">
                <a:solidFill>
                  <a:srgbClr val="202F5A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r>
              <a:rPr lang="en-US" altLang="zh-TW" sz="5580" b="1" dirty="0">
                <a:solidFill>
                  <a:srgbClr val="202F5A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-US" sz="5580" b="1" dirty="0">
                <a:solidFill>
                  <a:srgbClr val="202F5A"/>
                </a:solidFill>
                <a:latin typeface="Open Sans"/>
                <a:ea typeface="Open Sans"/>
                <a:cs typeface="Open Sans"/>
                <a:sym typeface="Open Sans"/>
              </a:rPr>
              <a:t>學年度</a:t>
            </a:r>
            <a:r>
              <a:rPr lang="zh-TW" altLang="en-US" sz="5580" b="1" dirty="0">
                <a:solidFill>
                  <a:srgbClr val="202F5A"/>
                </a:solidFill>
                <a:latin typeface="Open Sans"/>
                <a:ea typeface="Open Sans"/>
                <a:cs typeface="Open Sans"/>
                <a:sym typeface="Open Sans"/>
              </a:rPr>
              <a:t>小一新生招生歡迎就讀</a:t>
            </a:r>
            <a:endParaRPr lang="en-US" sz="5580" b="1" dirty="0">
              <a:solidFill>
                <a:srgbClr val="202F5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682A01B-5EFF-4E4E-900F-4B73CA27F7EA}"/>
              </a:ext>
            </a:extLst>
          </p:cNvPr>
          <p:cNvSpPr/>
          <p:nvPr/>
        </p:nvSpPr>
        <p:spPr>
          <a:xfrm>
            <a:off x="4969604" y="6286500"/>
            <a:ext cx="7315200" cy="21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學區</a:t>
            </a:r>
            <a:r>
              <a:rPr lang="en-US" altLang="zh-TW" sz="3200" b="1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設籍中山區通明里（不含</a:t>
            </a:r>
            <a:r>
              <a:rPr lang="en-US" altLang="zh-TW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10.23</a:t>
            </a:r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鄰）</a:t>
            </a:r>
            <a:endParaRPr lang="en-US" altLang="zh-TW" sz="3200" b="1" i="0" u="none" strike="noStrike" baseline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協和里（不含</a:t>
            </a:r>
            <a:r>
              <a:rPr lang="en-US" altLang="zh-TW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14.15.20</a:t>
            </a:r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鄰）</a:t>
            </a:r>
            <a:endParaRPr lang="en-US" altLang="zh-TW" sz="3200" b="1" i="0" u="none" strike="noStrike" baseline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文化里（第</a:t>
            </a:r>
            <a:r>
              <a:rPr lang="en-US" altLang="zh-TW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2.14</a:t>
            </a:r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鄰）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5" y="182159"/>
            <a:ext cx="3543670" cy="287546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5"/>
          <a:srcRect l="8573" t="17777" r="10458" b="7305"/>
          <a:stretch/>
        </p:blipFill>
        <p:spPr>
          <a:xfrm rot="537402">
            <a:off x="339284" y="3063681"/>
            <a:ext cx="3457687" cy="2184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7B96D079-60B9-4F8D-AD9A-DFCC9E24F142}"/>
              </a:ext>
            </a:extLst>
          </p:cNvPr>
          <p:cNvSpPr txBox="1"/>
          <p:nvPr/>
        </p:nvSpPr>
        <p:spPr>
          <a:xfrm>
            <a:off x="4979129" y="7716844"/>
            <a:ext cx="9144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dirty="0"/>
          </a:p>
          <a:p>
            <a:r>
              <a:rPr lang="en-US" altLang="zh-TW" sz="3200" dirty="0">
                <a:hlinkClick r:id="rId16"/>
              </a:rPr>
              <a:t>https://ches.kl.edu.tw/photo</a:t>
            </a:r>
            <a:endParaRPr lang="en-US" altLang="zh-TW" sz="3200" dirty="0"/>
          </a:p>
          <a:p>
            <a:r>
              <a:rPr lang="en-US" altLang="zh-TW" sz="3200" dirty="0">
                <a:hlinkClick r:id="rId17"/>
              </a:rPr>
              <a:t>https://ches.kl.edu.tw/video</a:t>
            </a:r>
            <a:endParaRPr lang="en-US" altLang="zh-TW" sz="3200" dirty="0"/>
          </a:p>
          <a:p>
            <a:r>
              <a:rPr lang="en-US" altLang="zh-TW" sz="3200" dirty="0">
                <a:hlinkClick r:id="rId18"/>
              </a:rPr>
              <a:t>https://www.facebook.com/share/1QBhtfugdf/?mibextid=wwXIfr</a:t>
            </a:r>
            <a:endParaRPr lang="en-US" altLang="zh-TW" sz="3200" dirty="0"/>
          </a:p>
          <a:p>
            <a:endParaRPr lang="en-US" altLang="zh-TW" sz="3200" dirty="0"/>
          </a:p>
          <a:p>
            <a:endParaRPr lang="zh-TW" altLang="en-US" sz="32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37780F2-C155-4218-AD0F-DB5A417DF6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270">
            <a:off x="193297" y="5154153"/>
            <a:ext cx="3539067" cy="2477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7C7E9E6A-FD56-48F1-A051-41B60093B00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l="58827" t="-6195"/>
          <a:stretch/>
        </p:blipFill>
        <p:spPr>
          <a:xfrm rot="3266325">
            <a:off x="4274716" y="8443967"/>
            <a:ext cx="568190" cy="720448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DFC3FA73-4E84-4FAD-8803-446B0F8DDF9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505">
            <a:off x="11849205" y="5519744"/>
            <a:ext cx="2815440" cy="2111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22BBAD59-824F-4089-91FF-88D54A749E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995" y="6737663"/>
            <a:ext cx="4023117" cy="3017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6DF47335-8DE4-4999-8D20-B3CA72B6DFD9}"/>
              </a:ext>
            </a:extLst>
          </p:cNvPr>
          <p:cNvSpPr/>
          <p:nvPr/>
        </p:nvSpPr>
        <p:spPr>
          <a:xfrm>
            <a:off x="14955780" y="9740098"/>
            <a:ext cx="2893413" cy="33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到美國姊妹校參訪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1D7510C5-1B82-4FCE-AD73-0265AF8DF28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614">
            <a:off x="14743210" y="4115740"/>
            <a:ext cx="2966040" cy="2224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6B3DA31F-AABE-4715-9B85-5503AF354DA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963" y="7328584"/>
            <a:ext cx="2521649" cy="189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ED69EE84-2A34-40F5-B675-FE7725896B4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4" y="7363722"/>
            <a:ext cx="3391708" cy="2543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93A9EBDA-A5FB-432F-8AC8-14340F7ABF32}"/>
              </a:ext>
            </a:extLst>
          </p:cNvPr>
          <p:cNvSpPr/>
          <p:nvPr/>
        </p:nvSpPr>
        <p:spPr>
          <a:xfrm>
            <a:off x="190292" y="9647811"/>
            <a:ext cx="3902325" cy="57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學校特色</a:t>
            </a:r>
            <a:r>
              <a:rPr lang="en-US" altLang="zh-TW" dirty="0"/>
              <a:t>:</a:t>
            </a:r>
            <a:r>
              <a:rPr lang="zh-TW" altLang="en-US" dirty="0"/>
              <a:t>生生學用平板、射箭比賽奪冠、畢業潛水體驗。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127</Words>
  <Application>Microsoft Office PowerPoint</Application>
  <PresentationFormat>自訂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Lulu Font TH</vt:lpstr>
      <vt:lpstr>Arial</vt:lpstr>
      <vt:lpstr>Times New Roman</vt:lpstr>
      <vt:lpstr>標楷體</vt:lpstr>
      <vt:lpstr>Open Sans</vt:lpstr>
      <vt:lpstr>Arial Rounded MT Bold</vt:lpstr>
      <vt:lpstr>Calibri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基隆市中華國小雙語領航學校</dc:title>
  <dc:creator>user</dc:creator>
  <cp:lastModifiedBy>user</cp:lastModifiedBy>
  <cp:revision>23</cp:revision>
  <dcterms:created xsi:type="dcterms:W3CDTF">2006-08-16T00:00:00Z</dcterms:created>
  <dcterms:modified xsi:type="dcterms:W3CDTF">2025-03-13T08:29:54Z</dcterms:modified>
  <dc:identifier>DAGfadMl3YQ</dc:identifier>
</cp:coreProperties>
</file>